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1BA"/>
    <a:srgbClr val="DAFFF6"/>
    <a:srgbClr val="1532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97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131E0-89A8-F848-99BD-4F0BAC52272C}" type="datetimeFigureOut">
              <a:rPr lang="en-US" smtClean="0"/>
              <a:pPr/>
              <a:t>5/21/2013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2EEB3-126D-3C4F-B84E-148BE980A1C0}" type="slidenum">
              <a:rPr lang="en-US" smtClean="0"/>
              <a:pPr/>
              <a:t>‹#›</a:t>
            </a:fld>
            <a:endParaRPr lang="en-US"/>
          </a:p>
        </p:txBody>
      </p:sp>
    </p:spTree>
    <p:extLst>
      <p:ext uri="{BB962C8B-B14F-4D97-AF65-F5344CB8AC3E}">
        <p14:creationId xmlns:p14="http://schemas.microsoft.com/office/powerpoint/2010/main" xmlns="" val="1105562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72EEB3-126D-3C4F-B84E-148BE980A1C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3810" y="2130425"/>
            <a:ext cx="7691521" cy="1470025"/>
          </a:xfrm>
        </p:spPr>
        <p:txBody>
          <a:bodyPr/>
          <a:lstStyle>
            <a:lvl1pPr>
              <a:defRPr>
                <a:solidFill>
                  <a:srgbClr val="15323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97165" y="3362632"/>
            <a:ext cx="4256312" cy="2276168"/>
          </a:xfrm>
          <a:prstGeom prst="rect">
            <a:avLst/>
          </a:prstGeom>
        </p:spPr>
        <p:txBody>
          <a:bodyPr>
            <a:normAutofit/>
          </a:bodyPr>
          <a:lstStyle>
            <a:lvl1pPr marL="0" indent="0" algn="l">
              <a:buNone/>
              <a:defRPr sz="2000">
                <a:solidFill>
                  <a:srgbClr val="1532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20120902 little square.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2688641"/>
            <a:ext cx="728710" cy="728710"/>
          </a:xfrm>
          <a:prstGeom prst="rect">
            <a:avLst/>
          </a:prstGeom>
        </p:spPr>
      </p:pic>
    </p:spTree>
    <p:extLst>
      <p:ext uri="{BB962C8B-B14F-4D97-AF65-F5344CB8AC3E}">
        <p14:creationId xmlns:p14="http://schemas.microsoft.com/office/powerpoint/2010/main" xmlns="" val="3839380075"/>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7959" y="813238"/>
            <a:ext cx="4055241" cy="937172"/>
          </a:xfrm>
        </p:spPr>
        <p:txBody>
          <a:bodyPr>
            <a:noAutofit/>
          </a:bodyPr>
          <a:lstStyle>
            <a:lvl1pPr>
              <a:defRPr sz="3200"/>
            </a:lvl1pPr>
          </a:lstStyle>
          <a:p>
            <a:r>
              <a:rPr lang="en-US" dirty="0" smtClean="0"/>
              <a:t>Master title style</a:t>
            </a:r>
            <a:endParaRPr lang="en-US" dirty="0"/>
          </a:p>
        </p:txBody>
      </p:sp>
      <p:sp>
        <p:nvSpPr>
          <p:cNvPr id="9" name="Rectangle 8"/>
          <p:cNvSpPr/>
          <p:nvPr userDrawn="1"/>
        </p:nvSpPr>
        <p:spPr>
          <a:xfrm>
            <a:off x="8661772" y="5734151"/>
            <a:ext cx="425918" cy="338554"/>
          </a:xfrm>
          <a:prstGeom prst="rect">
            <a:avLst/>
          </a:prstGeom>
        </p:spPr>
        <p:txBody>
          <a:bodyPr wrap="none">
            <a:spAutoFit/>
          </a:bodyPr>
          <a:lstStyle/>
          <a:p>
            <a:fld id="{FC6BC84A-B0C2-BE4B-84D9-C0536B71BD95}" type="slidenum">
              <a:rPr lang="en-US" sz="1600" b="1" smtClean="0">
                <a:solidFill>
                  <a:srgbClr val="153238"/>
                </a:solidFill>
              </a:rPr>
              <a:pPr/>
              <a:t>‹#›</a:t>
            </a:fld>
            <a:endParaRPr lang="en-US" sz="1600" b="1" dirty="0">
              <a:solidFill>
                <a:srgbClr val="153238"/>
              </a:solidFill>
            </a:endParaRPr>
          </a:p>
        </p:txBody>
      </p:sp>
      <p:sp>
        <p:nvSpPr>
          <p:cNvPr id="6" name="Content Placeholder 2"/>
          <p:cNvSpPr>
            <a:spLocks noGrp="1"/>
          </p:cNvSpPr>
          <p:nvPr>
            <p:ph idx="1" hasCustomPrompt="1"/>
          </p:nvPr>
        </p:nvSpPr>
        <p:spPr>
          <a:xfrm>
            <a:off x="457200" y="1750410"/>
            <a:ext cx="8229600" cy="4375753"/>
          </a:xfrm>
          <a:prstGeom prst="rect">
            <a:avLst/>
          </a:prstGeom>
        </p:spPr>
        <p:txBody>
          <a:bodyPr>
            <a:normAutofit/>
          </a:bodyPr>
          <a:lstStyle>
            <a:lvl1pPr>
              <a:defRPr sz="1600">
                <a:solidFill>
                  <a:schemeClr val="accent5">
                    <a:lumMod val="50000"/>
                  </a:schemeClr>
                </a:solidFill>
              </a:defRPr>
            </a:lvl1pPr>
            <a:lvl2pPr>
              <a:defRPr sz="1600">
                <a:solidFill>
                  <a:schemeClr val="accent5">
                    <a:lumMod val="50000"/>
                  </a:schemeClr>
                </a:solidFill>
              </a:defRPr>
            </a:lvl2pPr>
            <a:lvl3pPr>
              <a:defRPr sz="1600">
                <a:solidFill>
                  <a:schemeClr val="accent5">
                    <a:lumMod val="50000"/>
                  </a:schemeClr>
                </a:solidFill>
              </a:defRPr>
            </a:lvl3pPr>
            <a:lvl4pPr>
              <a:defRPr sz="1600">
                <a:solidFill>
                  <a:schemeClr val="accent5">
                    <a:lumMod val="50000"/>
                  </a:schemeClr>
                </a:solidFill>
              </a:defRPr>
            </a:lvl4pPr>
            <a:lvl5pPr>
              <a:defRPr sz="1600">
                <a:solidFill>
                  <a:schemeClr val="accent5">
                    <a:lumMod val="50000"/>
                  </a:schemeClr>
                </a:solidFill>
              </a:defRPr>
            </a:lvl5pPr>
          </a:lstStyle>
          <a:p>
            <a:pPr lvl="0"/>
            <a:r>
              <a:rPr lang="en-US" dirty="0" smtClean="0"/>
              <a:t>Click to edit Headline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87798279"/>
      </p:ext>
    </p:extLst>
  </p:cSld>
  <p:clrMapOvr>
    <a:masterClrMapping/>
  </p:clrMapOvr>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5242" y="735724"/>
            <a:ext cx="3643586" cy="681913"/>
          </a:xfrm>
          <a:prstGeom prst="rect">
            <a:avLst/>
          </a:prstGeom>
        </p:spPr>
        <p:txBody>
          <a:bodyPr vert="horz" lIns="91440" tIns="45720" rIns="91440" bIns="45720" rtlCol="0" anchor="ctr">
            <a:normAutofit/>
          </a:bodyPr>
          <a:lstStyle/>
          <a:p>
            <a:r>
              <a:rPr lang="en-US" dirty="0" err="1" smtClean="0"/>
              <a:t>Clic</a:t>
            </a:r>
            <a:endParaRPr lang="en-US" dirty="0"/>
          </a:p>
        </p:txBody>
      </p:sp>
      <p:pic>
        <p:nvPicPr>
          <p:cNvPr id="9" name="Picture 8" descr="logos.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76621" y="6345243"/>
            <a:ext cx="8592207" cy="416913"/>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7AD29-258D-1E4D-A623-585EABBDE01C}" type="datetimeFigureOut">
              <a:rPr lang="en-US" smtClean="0"/>
              <a:pPr/>
              <a:t>5/21/2013</a:t>
            </a:fld>
            <a:endParaRPr lang="en-US"/>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A7479-0D02-234E-9303-FDF6A288FEDD}" type="slidenum">
              <a:rPr lang="en-US" smtClean="0"/>
              <a:pPr/>
              <a:t>‹#›</a:t>
            </a:fld>
            <a:endParaRPr lang="en-US"/>
          </a:p>
        </p:txBody>
      </p:sp>
      <p:sp>
        <p:nvSpPr>
          <p:cNvPr id="1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20130404 header.jpg"/>
          <p:cNvPicPr>
            <a:picLocks noChangeAspect="1"/>
          </p:cNvPicPr>
          <p:nvPr userDrawn="1"/>
        </p:nvPicPr>
        <p:blipFill>
          <a:blip r:embed="rId6" cstate="print">
            <a:extLst>
              <a:ext uri="{28A0092B-C50C-407E-A947-70E740481C1C}">
                <a14:useLocalDpi xmlns:a14="http://schemas.microsoft.com/office/drawing/2010/main" xmlns=""/>
              </a:ext>
            </a:extLst>
          </a:blip>
          <a:stretch>
            <a:fillRect/>
          </a:stretch>
        </p:blipFill>
        <p:spPr>
          <a:xfrm>
            <a:off x="0" y="0"/>
            <a:ext cx="9144000" cy="1554480"/>
          </a:xfrm>
          <a:prstGeom prst="rect">
            <a:avLst/>
          </a:prstGeom>
        </p:spPr>
      </p:pic>
    </p:spTree>
    <p:extLst>
      <p:ext uri="{BB962C8B-B14F-4D97-AF65-F5344CB8AC3E}">
        <p14:creationId xmlns:p14="http://schemas.microsoft.com/office/powerpoint/2010/main" xmlns="" val="251656759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xmlns="" Requires="p14">
      <p:transition spd="slow" p14:dur="1500" advClick="0" advTm="2000">
        <p:fade/>
      </p:transition>
    </mc:Choice>
    <mc:Fallback>
      <p:transition spd="slow" advClick="0" advTm="2000">
        <p:fade/>
      </p:transition>
    </mc:Fallback>
  </mc:AlternateContent>
  <p:txStyles>
    <p:titleStyle>
      <a:lvl1pPr algn="l" defTabSz="457200" rtl="0" eaLnBrk="1" latinLnBrk="0" hangingPunct="1">
        <a:spcBef>
          <a:spcPct val="0"/>
        </a:spcBef>
        <a:buNone/>
        <a:defRPr sz="4400" kern="1200">
          <a:solidFill>
            <a:schemeClr val="accent5">
              <a:lumMod val="40000"/>
              <a:lumOff val="60000"/>
            </a:schemeClr>
          </a:solidFill>
          <a:latin typeface="+mj-lt"/>
          <a:ea typeface="+mj-ea"/>
          <a:cs typeface="+mj-cs"/>
        </a:defRPr>
      </a:lvl1pPr>
    </p:titleStyle>
    <p:bodyStyle>
      <a:lvl1pPr marL="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1pPr>
      <a:lvl2pPr marL="742950" indent="-28575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2pPr>
      <a:lvl3pPr marL="11430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3pPr>
      <a:lvl4pPr marL="1371600" indent="0" algn="l" defTabSz="457200" rtl="0" eaLnBrk="1" latinLnBrk="0" hangingPunct="1">
        <a:spcBef>
          <a:spcPct val="20000"/>
        </a:spcBef>
        <a:buFont typeface="Arial"/>
        <a:buNone/>
        <a:defRPr sz="1600" b="0" i="0" kern="1200">
          <a:solidFill>
            <a:schemeClr val="accent5">
              <a:lumMod val="50000"/>
            </a:schemeClr>
          </a:solidFill>
          <a:latin typeface="Candara"/>
          <a:ea typeface="+mn-ea"/>
          <a:cs typeface="+mn-cs"/>
        </a:defRPr>
      </a:lvl4pPr>
      <a:lvl5pPr marL="2057400" indent="-228600" algn="l" defTabSz="457200" rtl="0" eaLnBrk="1" latinLnBrk="0" hangingPunct="1">
        <a:spcBef>
          <a:spcPct val="20000"/>
        </a:spcBef>
        <a:buFont typeface="Arial"/>
        <a:buChar char="»"/>
        <a:defRPr sz="1600" b="0" i="0" kern="1200">
          <a:solidFill>
            <a:schemeClr val="accent5">
              <a:lumMod val="50000"/>
            </a:schemeClr>
          </a:solidFill>
          <a:latin typeface="Candar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14795"/>
            <a:ext cx="6731391" cy="812453"/>
          </a:xfrm>
        </p:spPr>
        <p:txBody>
          <a:bodyPr>
            <a:noAutofit/>
          </a:bodyPr>
          <a:lstStyle/>
          <a:p>
            <a:pPr algn="ctr"/>
            <a:r>
              <a:rPr lang="en-US" sz="6000" b="1" dirty="0" smtClean="0">
                <a:solidFill>
                  <a:schemeClr val="accent5">
                    <a:lumMod val="50000"/>
                  </a:schemeClr>
                </a:solidFill>
              </a:rPr>
              <a:t>UNIT 3:</a:t>
            </a:r>
            <a:endParaRPr lang="en-US" sz="6000" b="1" dirty="0">
              <a:solidFill>
                <a:schemeClr val="accent5">
                  <a:lumMod val="50000"/>
                </a:schemeClr>
              </a:solidFill>
            </a:endParaRPr>
          </a:p>
        </p:txBody>
      </p:sp>
      <p:sp>
        <p:nvSpPr>
          <p:cNvPr id="3" name="Subtitle 2"/>
          <p:cNvSpPr>
            <a:spLocks noGrp="1"/>
          </p:cNvSpPr>
          <p:nvPr>
            <p:ph type="subTitle" idx="1"/>
          </p:nvPr>
        </p:nvSpPr>
        <p:spPr>
          <a:xfrm>
            <a:off x="2180492" y="3487565"/>
            <a:ext cx="5022166" cy="1436128"/>
          </a:xfrm>
        </p:spPr>
        <p:txBody>
          <a:bodyPr>
            <a:normAutofit/>
          </a:bodyPr>
          <a:lstStyle/>
          <a:p>
            <a:pPr algn="ctr"/>
            <a:r>
              <a:rPr lang="en-US" sz="4000" b="1" dirty="0" smtClean="0"/>
              <a:t>Ecosystems</a:t>
            </a:r>
            <a:endParaRPr lang="en-US" sz="4000" b="1" dirty="0"/>
          </a:p>
        </p:txBody>
      </p:sp>
    </p:spTree>
    <p:extLst>
      <p:ext uri="{BB962C8B-B14F-4D97-AF65-F5344CB8AC3E}">
        <p14:creationId xmlns="" xmlns:p14="http://schemas.microsoft.com/office/powerpoint/2010/main" val="390811858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Trophic levels</a:t>
            </a:r>
            <a:endParaRPr lang="en-AU" dirty="0"/>
          </a:p>
        </p:txBody>
      </p:sp>
      <p:sp>
        <p:nvSpPr>
          <p:cNvPr id="3" name="Content Placeholder 2"/>
          <p:cNvSpPr>
            <a:spLocks noGrp="1"/>
          </p:cNvSpPr>
          <p:nvPr>
            <p:ph idx="1"/>
          </p:nvPr>
        </p:nvSpPr>
        <p:spPr/>
        <p:txBody>
          <a:bodyPr>
            <a:normAutofit/>
          </a:bodyPr>
          <a:lstStyle/>
          <a:p>
            <a:endParaRPr lang="en-AU" sz="2400" i="1" dirty="0" smtClean="0"/>
          </a:p>
          <a:p>
            <a:r>
              <a:rPr lang="en-AU" sz="2400" i="1" dirty="0" smtClean="0"/>
              <a:t>Activity 3.5: Identify organisms from the class food web and the trophic level where each belongs.</a:t>
            </a:r>
            <a:endParaRPr lang="en-AU" sz="2400" i="1"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Energy pyramid</a:t>
            </a:r>
            <a:endParaRPr lang="en-AU" dirty="0"/>
          </a:p>
        </p:txBody>
      </p:sp>
      <p:sp>
        <p:nvSpPr>
          <p:cNvPr id="3" name="Content Placeholder 2"/>
          <p:cNvSpPr>
            <a:spLocks noGrp="1"/>
          </p:cNvSpPr>
          <p:nvPr>
            <p:ph idx="1"/>
          </p:nvPr>
        </p:nvSpPr>
        <p:spPr>
          <a:xfrm>
            <a:off x="267286" y="1575582"/>
            <a:ext cx="8623496" cy="4550581"/>
          </a:xfrm>
        </p:spPr>
        <p:txBody>
          <a:bodyPr>
            <a:normAutofit/>
          </a:bodyPr>
          <a:lstStyle/>
          <a:p>
            <a:r>
              <a:rPr lang="en-AU" sz="2000" dirty="0" smtClean="0"/>
              <a:t>The </a:t>
            </a:r>
            <a:r>
              <a:rPr lang="en-AU" sz="2000" b="1" dirty="0" smtClean="0"/>
              <a:t>energy pyramid </a:t>
            </a:r>
            <a:r>
              <a:rPr lang="en-AU" sz="2000" dirty="0" smtClean="0"/>
              <a:t>demonstrates the energy loss in ecosystems as we move up the food chain, </a:t>
            </a:r>
            <a:r>
              <a:rPr lang="en-AU" sz="2000" dirty="0" err="1" smtClean="0"/>
              <a:t>ie</a:t>
            </a:r>
            <a:r>
              <a:rPr lang="en-AU" sz="2000" dirty="0" smtClean="0"/>
              <a:t>. moving up through trophic levels.</a:t>
            </a:r>
          </a:p>
          <a:p>
            <a:endParaRPr lang="en-AU" sz="2400" dirty="0" smtClean="0"/>
          </a:p>
          <a:p>
            <a:endParaRPr lang="en-AU" sz="2400" dirty="0"/>
          </a:p>
        </p:txBody>
      </p:sp>
      <p:pic>
        <p:nvPicPr>
          <p:cNvPr id="6" name="Picture 5" descr="Food_web_competion simple.jpg"/>
          <p:cNvPicPr>
            <a:picLocks noChangeAspect="1"/>
          </p:cNvPicPr>
          <p:nvPr/>
        </p:nvPicPr>
        <p:blipFill>
          <a:blip r:embed="rId2" cstate="print"/>
          <a:stretch>
            <a:fillRect/>
          </a:stretch>
        </p:blipFill>
        <p:spPr>
          <a:xfrm>
            <a:off x="1533951" y="2300216"/>
            <a:ext cx="6185564" cy="4557784"/>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Connectivity</a:t>
            </a:r>
            <a:endParaRPr lang="en-AU" dirty="0"/>
          </a:p>
        </p:txBody>
      </p:sp>
      <p:sp>
        <p:nvSpPr>
          <p:cNvPr id="3" name="Content Placeholder 2"/>
          <p:cNvSpPr>
            <a:spLocks noGrp="1"/>
          </p:cNvSpPr>
          <p:nvPr>
            <p:ph idx="1"/>
          </p:nvPr>
        </p:nvSpPr>
        <p:spPr/>
        <p:txBody>
          <a:bodyPr>
            <a:normAutofit/>
          </a:bodyPr>
          <a:lstStyle/>
          <a:p>
            <a:r>
              <a:rPr lang="en-AU" sz="2400" b="1" dirty="0" smtClean="0"/>
              <a:t>Connectivity</a:t>
            </a:r>
            <a:r>
              <a:rPr lang="en-AU" sz="2400" dirty="0" smtClean="0"/>
              <a:t> describes how plants and animals can be connected among different habitats.</a:t>
            </a:r>
          </a:p>
          <a:p>
            <a:pPr>
              <a:buFont typeface="Arial" pitchFamily="34" charset="0"/>
              <a:buChar char="•"/>
            </a:pPr>
            <a:r>
              <a:rPr lang="en-AU" sz="2400" dirty="0" smtClean="0"/>
              <a:t> For some species they can move throughout the ecosystem their entire life</a:t>
            </a:r>
          </a:p>
          <a:p>
            <a:pPr>
              <a:buFont typeface="Arial" pitchFamily="34" charset="0"/>
              <a:buChar char="•"/>
            </a:pPr>
            <a:r>
              <a:rPr lang="en-AU" sz="2400" dirty="0" smtClean="0"/>
              <a:t> For other species they may use particular habitats during different stages of their life</a:t>
            </a:r>
          </a:p>
          <a:p>
            <a:r>
              <a:rPr lang="en-AU" sz="2400" dirty="0" smtClean="0"/>
              <a:t>For example:</a:t>
            </a:r>
          </a:p>
          <a:p>
            <a:pPr>
              <a:buFont typeface="Arial" pitchFamily="34" charset="0"/>
              <a:buChar char="•"/>
            </a:pPr>
            <a:r>
              <a:rPr lang="en-AU" sz="2400" dirty="0" smtClean="0"/>
              <a:t> the red emperor, </a:t>
            </a:r>
            <a:r>
              <a:rPr lang="en-AU" sz="2400" i="1" dirty="0" smtClean="0"/>
              <a:t>Lutjanus </a:t>
            </a:r>
            <a:r>
              <a:rPr lang="en-AU" sz="2400" i="1" dirty="0" err="1" smtClean="0"/>
              <a:t>sebae</a:t>
            </a:r>
            <a:r>
              <a:rPr lang="en-AU" sz="2400" i="1" dirty="0" smtClean="0"/>
              <a:t> (See poster)</a:t>
            </a:r>
          </a:p>
          <a:p>
            <a:pPr>
              <a:buFont typeface="Arial" pitchFamily="34" charset="0"/>
              <a:buChar char="•"/>
            </a:pPr>
            <a:r>
              <a:rPr lang="en-AU" sz="2400" dirty="0" smtClean="0"/>
              <a:t> larval transport/movement between no-take areas and fished areas (more on movement later)</a:t>
            </a:r>
          </a:p>
          <a:p>
            <a:endParaRPr lang="en-AU" sz="24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Red Emperor Life Cycle.jpg"/>
          <p:cNvPicPr>
            <a:picLocks noGrp="1" noChangeAspect="1"/>
          </p:cNvPicPr>
          <p:nvPr>
            <p:ph idx="1"/>
          </p:nvPr>
        </p:nvPicPr>
        <p:blipFill>
          <a:blip r:embed="rId2" cstate="print"/>
          <a:stretch>
            <a:fillRect/>
          </a:stretch>
        </p:blipFill>
        <p:spPr>
          <a:xfrm>
            <a:off x="-41273" y="0"/>
            <a:ext cx="9297989" cy="6892909"/>
          </a:xfr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Unit review</a:t>
            </a:r>
            <a:endParaRPr lang="en-AU" dirty="0"/>
          </a:p>
        </p:txBody>
      </p:sp>
      <p:sp>
        <p:nvSpPr>
          <p:cNvPr id="3" name="Content Placeholder 2"/>
          <p:cNvSpPr>
            <a:spLocks noGrp="1"/>
          </p:cNvSpPr>
          <p:nvPr>
            <p:ph idx="1"/>
          </p:nvPr>
        </p:nvSpPr>
        <p:spPr>
          <a:xfrm>
            <a:off x="259307" y="1750410"/>
            <a:ext cx="8625385" cy="4375753"/>
          </a:xfrm>
        </p:spPr>
        <p:txBody>
          <a:bodyPr>
            <a:normAutofit/>
          </a:bodyPr>
          <a:lstStyle/>
          <a:p>
            <a:pPr>
              <a:buFont typeface="Arial" pitchFamily="34" charset="0"/>
              <a:buChar char="•"/>
            </a:pPr>
            <a:r>
              <a:rPr lang="en-AU" sz="2400" dirty="0" smtClean="0"/>
              <a:t> Ecosystems are comprised of many biotic AND abiotic elements.</a:t>
            </a:r>
          </a:p>
          <a:p>
            <a:pPr>
              <a:buFont typeface="Arial" pitchFamily="34" charset="0"/>
              <a:buChar char="•"/>
            </a:pPr>
            <a:r>
              <a:rPr lang="en-AU" sz="2400" dirty="0" smtClean="0"/>
              <a:t> A food chain describes links between organisms based on what they eat.</a:t>
            </a:r>
          </a:p>
          <a:p>
            <a:pPr>
              <a:buFont typeface="Arial" pitchFamily="34" charset="0"/>
              <a:buChar char="•"/>
            </a:pPr>
            <a:r>
              <a:rPr lang="en-AU" sz="2400" dirty="0" smtClean="0"/>
              <a:t> A food web describes the complex inter-linkages of many food chains.</a:t>
            </a:r>
          </a:p>
          <a:p>
            <a:pPr>
              <a:buFont typeface="Arial" pitchFamily="34" charset="0"/>
              <a:buChar char="•"/>
            </a:pPr>
            <a:r>
              <a:rPr lang="en-AU" sz="2400" dirty="0" smtClean="0"/>
              <a:t> Trophic levels describe the source of energy of different organisms.</a:t>
            </a:r>
          </a:p>
          <a:p>
            <a:pPr>
              <a:buFont typeface="Arial" pitchFamily="34" charset="0"/>
              <a:buChar char="•"/>
            </a:pPr>
            <a:r>
              <a:rPr lang="en-AU" sz="2400" dirty="0" smtClean="0"/>
              <a:t> Energy is lost as we move up trophic levels.</a:t>
            </a:r>
          </a:p>
          <a:p>
            <a:pPr>
              <a:buFont typeface="Arial" pitchFamily="34" charset="0"/>
              <a:buChar char="•"/>
            </a:pPr>
            <a:r>
              <a:rPr lang="en-AU" sz="2400" dirty="0" smtClean="0"/>
              <a:t> Connectivity describes linkages among different organisms and also among different habitats and life history stages.</a:t>
            </a:r>
          </a:p>
          <a:p>
            <a:endParaRPr lang="en-AU" sz="2400"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Ecosystems</a:t>
            </a:r>
            <a:endParaRPr lang="en-AU" dirty="0"/>
          </a:p>
        </p:txBody>
      </p:sp>
      <p:sp>
        <p:nvSpPr>
          <p:cNvPr id="3" name="Content Placeholder 2"/>
          <p:cNvSpPr>
            <a:spLocks noGrp="1"/>
          </p:cNvSpPr>
          <p:nvPr>
            <p:ph idx="1"/>
          </p:nvPr>
        </p:nvSpPr>
        <p:spPr/>
        <p:txBody>
          <a:bodyPr>
            <a:normAutofit/>
          </a:bodyPr>
          <a:lstStyle/>
          <a:p>
            <a:endParaRPr lang="en-AU" sz="2400" i="1" dirty="0" smtClean="0"/>
          </a:p>
          <a:p>
            <a:r>
              <a:rPr lang="en-AU" sz="2400" i="1" smtClean="0"/>
              <a:t>15 minute personal review: unit review, students to review main concepts of unit in the course notes, contribute any new words (new to them) to their own personal glossary in the back of their notebook (local language equivalent terms should also be recorded where possible)</a:t>
            </a:r>
            <a:endParaRPr lang="en-AU" sz="2400"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a:t>
            </a:r>
            <a:endParaRPr lang="en-US" dirty="0"/>
          </a:p>
        </p:txBody>
      </p:sp>
      <p:sp>
        <p:nvSpPr>
          <p:cNvPr id="3" name="Content Placeholder 2"/>
          <p:cNvSpPr>
            <a:spLocks noGrp="1"/>
          </p:cNvSpPr>
          <p:nvPr>
            <p:ph idx="1"/>
          </p:nvPr>
        </p:nvSpPr>
        <p:spPr>
          <a:xfrm>
            <a:off x="457200" y="1750410"/>
            <a:ext cx="8229600" cy="2976335"/>
          </a:xfrm>
        </p:spPr>
        <p:txBody>
          <a:bodyPr>
            <a:normAutofit/>
          </a:bodyPr>
          <a:lstStyle/>
          <a:p>
            <a:endParaRPr lang="en-US" sz="2800" b="1" dirty="0" smtClean="0"/>
          </a:p>
          <a:p>
            <a:r>
              <a:rPr lang="en-US" sz="2800" b="1" dirty="0" smtClean="0"/>
              <a:t>What is an ecosystem? </a:t>
            </a:r>
            <a:r>
              <a:rPr lang="en-US" sz="2800" dirty="0" smtClean="0"/>
              <a:t>(Likens, 1992)</a:t>
            </a:r>
          </a:p>
          <a:p>
            <a:r>
              <a:rPr lang="en-US" sz="2800" dirty="0" smtClean="0"/>
              <a:t>“</a:t>
            </a:r>
            <a:r>
              <a:rPr lang="de-DE" sz="2800" dirty="0" smtClean="0"/>
              <a:t>a spatially explicit unit of earth that includes all of the organisms [plants and animals], along with all the components of the abiotic [non-living] environment within its boundaries.“</a:t>
            </a:r>
          </a:p>
        </p:txBody>
      </p:sp>
    </p:spTree>
    <p:extLst>
      <p:ext uri="{BB962C8B-B14F-4D97-AF65-F5344CB8AC3E}">
        <p14:creationId xmlns:p14="http://schemas.microsoft.com/office/powerpoint/2010/main" xmlns="" val="3860164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descr="Marine ecosystem pic.jpg"/>
          <p:cNvPicPr>
            <a:picLocks noChangeAspect="1"/>
          </p:cNvPicPr>
          <p:nvPr/>
        </p:nvPicPr>
        <p:blipFill>
          <a:blip r:embed="rId2" cstate="print"/>
          <a:srcRect l="13562" t="16615" r="10771" b="14051"/>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a:t>
            </a:r>
            <a:endParaRPr lang="en-US" dirty="0"/>
          </a:p>
        </p:txBody>
      </p:sp>
      <p:sp>
        <p:nvSpPr>
          <p:cNvPr id="3" name="Content Placeholder 2"/>
          <p:cNvSpPr>
            <a:spLocks noGrp="1"/>
          </p:cNvSpPr>
          <p:nvPr>
            <p:ph idx="1"/>
          </p:nvPr>
        </p:nvSpPr>
        <p:spPr/>
        <p:txBody>
          <a:bodyPr>
            <a:normAutofit/>
          </a:bodyPr>
          <a:lstStyle/>
          <a:p>
            <a:endParaRPr lang="en-US" sz="2400" i="1" dirty="0" smtClean="0"/>
          </a:p>
          <a:p>
            <a:endParaRPr lang="en-US" sz="2400" i="1" dirty="0" smtClean="0"/>
          </a:p>
          <a:p>
            <a:r>
              <a:rPr lang="en-US" sz="2400" i="1" dirty="0" smtClean="0"/>
              <a:t>Activity 3.1: What comprises local marine ecosystems? </a:t>
            </a:r>
          </a:p>
          <a:p>
            <a:r>
              <a:rPr lang="de-DE" sz="2400" i="1" dirty="0" smtClean="0"/>
              <a:t>Discussion</a:t>
            </a:r>
            <a:endParaRPr lang="en-US" sz="2400" i="1" dirty="0"/>
          </a:p>
        </p:txBody>
      </p:sp>
    </p:spTree>
    <p:extLst>
      <p:ext uri="{BB962C8B-B14F-4D97-AF65-F5344CB8AC3E}">
        <p14:creationId xmlns:p14="http://schemas.microsoft.com/office/powerpoint/2010/main" xmlns="" val="3860164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chains</a:t>
            </a:r>
            <a:endParaRPr lang="en-AU" dirty="0"/>
          </a:p>
        </p:txBody>
      </p:sp>
      <p:sp>
        <p:nvSpPr>
          <p:cNvPr id="3" name="Content Placeholder 2"/>
          <p:cNvSpPr>
            <a:spLocks noGrp="1"/>
          </p:cNvSpPr>
          <p:nvPr>
            <p:ph idx="1"/>
          </p:nvPr>
        </p:nvSpPr>
        <p:spPr>
          <a:xfrm>
            <a:off x="457200" y="1750410"/>
            <a:ext cx="8447649" cy="4550581"/>
          </a:xfrm>
        </p:spPr>
        <p:txBody>
          <a:bodyPr>
            <a:normAutofit/>
          </a:bodyPr>
          <a:lstStyle/>
          <a:p>
            <a:r>
              <a:rPr lang="en-AU" sz="2400" b="1" dirty="0" smtClean="0"/>
              <a:t>Food chains </a:t>
            </a:r>
            <a:r>
              <a:rPr lang="en-AU" sz="2400" dirty="0" smtClean="0"/>
              <a:t>describe the connections between different elements of an ecosystem</a:t>
            </a:r>
          </a:p>
          <a:p>
            <a:r>
              <a:rPr lang="en-AU" sz="2400" dirty="0" smtClean="0"/>
              <a:t>For example:	</a:t>
            </a:r>
          </a:p>
          <a:p>
            <a:pPr>
              <a:buFont typeface="Arial" pitchFamily="34" charset="0"/>
              <a:buChar char="•"/>
            </a:pPr>
            <a:r>
              <a:rPr lang="en-AU" sz="2400" dirty="0" smtClean="0"/>
              <a:t> plants use the sun’s energy for growth and normal functioning</a:t>
            </a:r>
          </a:p>
          <a:p>
            <a:pPr>
              <a:buFont typeface="Arial" pitchFamily="34" charset="0"/>
              <a:buChar char="•"/>
            </a:pPr>
            <a:r>
              <a:rPr lang="en-AU" sz="2400" dirty="0" smtClean="0"/>
              <a:t> herbivores eat plants for growth and functioning</a:t>
            </a:r>
          </a:p>
          <a:p>
            <a:pPr>
              <a:buFont typeface="Arial" pitchFamily="34" charset="0"/>
              <a:buChar char="•"/>
            </a:pPr>
            <a:r>
              <a:rPr lang="en-AU" sz="2400" dirty="0" smtClean="0"/>
              <a:t> other species eat herbivores, etc.</a:t>
            </a:r>
          </a:p>
          <a:p>
            <a:pPr>
              <a:buFont typeface="Arial" pitchFamily="34" charset="0"/>
              <a:buChar char="•"/>
            </a:pPr>
            <a:endParaRPr lang="en-AU" sz="2400" dirty="0" smtClean="0"/>
          </a:p>
          <a:p>
            <a:r>
              <a:rPr lang="en-AU" sz="2400" dirty="0" smtClean="0"/>
              <a:t>Example food chain:</a:t>
            </a:r>
          </a:p>
          <a:p>
            <a:r>
              <a:rPr lang="en-AU" sz="2400" dirty="0" smtClean="0"/>
              <a:t>Sunlight </a:t>
            </a:r>
            <a:r>
              <a:rPr lang="en-AU" sz="2400" b="1" dirty="0" smtClean="0"/>
              <a:t>--&gt;</a:t>
            </a:r>
            <a:r>
              <a:rPr lang="en-AU" sz="2400" dirty="0" smtClean="0"/>
              <a:t> Algae </a:t>
            </a:r>
            <a:r>
              <a:rPr lang="en-AU" sz="2400" b="1" dirty="0" smtClean="0"/>
              <a:t>--&gt;</a:t>
            </a:r>
            <a:r>
              <a:rPr lang="en-AU" sz="2400" dirty="0" smtClean="0"/>
              <a:t> Parrotfish </a:t>
            </a:r>
            <a:r>
              <a:rPr lang="en-AU" sz="2400" b="1" dirty="0" smtClean="0"/>
              <a:t>--&gt;</a:t>
            </a:r>
            <a:r>
              <a:rPr lang="en-AU" sz="2400" dirty="0" smtClean="0"/>
              <a:t> Coral trout </a:t>
            </a:r>
            <a:r>
              <a:rPr lang="en-AU" sz="2400" b="1" dirty="0" smtClean="0"/>
              <a:t>--&gt; </a:t>
            </a:r>
            <a:r>
              <a:rPr lang="en-AU" sz="2400" dirty="0" smtClean="0"/>
              <a:t>Shark</a:t>
            </a:r>
          </a:p>
          <a:p>
            <a:endParaRPr lang="en-AU" sz="24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chains</a:t>
            </a:r>
            <a:endParaRPr lang="en-AU" dirty="0"/>
          </a:p>
        </p:txBody>
      </p:sp>
      <p:sp>
        <p:nvSpPr>
          <p:cNvPr id="3" name="Content Placeholder 2"/>
          <p:cNvSpPr>
            <a:spLocks noGrp="1"/>
          </p:cNvSpPr>
          <p:nvPr>
            <p:ph idx="1"/>
          </p:nvPr>
        </p:nvSpPr>
        <p:spPr>
          <a:xfrm>
            <a:off x="457200" y="1750410"/>
            <a:ext cx="8447649" cy="1020499"/>
          </a:xfrm>
        </p:spPr>
        <p:txBody>
          <a:bodyPr>
            <a:normAutofit/>
          </a:bodyPr>
          <a:lstStyle/>
          <a:p>
            <a:r>
              <a:rPr lang="en-AU" sz="2400" i="1" dirty="0" smtClean="0"/>
              <a:t>Activity 3.3: Partner up and describe at least one food chain (local examples)</a:t>
            </a:r>
            <a:endParaRPr lang="en-AU" sz="2400" i="1" dirty="0"/>
          </a:p>
        </p:txBody>
      </p:sp>
      <p:pic>
        <p:nvPicPr>
          <p:cNvPr id="4" name="Picture 3" descr="simple food chain.jpg"/>
          <p:cNvPicPr>
            <a:picLocks noChangeAspect="1"/>
          </p:cNvPicPr>
          <p:nvPr/>
        </p:nvPicPr>
        <p:blipFill>
          <a:blip r:embed="rId2" cstate="print"/>
          <a:stretch>
            <a:fillRect/>
          </a:stretch>
        </p:blipFill>
        <p:spPr>
          <a:xfrm>
            <a:off x="1790700" y="2770909"/>
            <a:ext cx="5524500" cy="3254158"/>
          </a:xfrm>
          <a:prstGeom prst="rect">
            <a:avLst/>
          </a:prstGeo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Foodwebs</a:t>
            </a:r>
            <a:endParaRPr lang="en-AU" dirty="0"/>
          </a:p>
        </p:txBody>
      </p:sp>
      <p:sp>
        <p:nvSpPr>
          <p:cNvPr id="6" name="Content Placeholder 2"/>
          <p:cNvSpPr txBox="1">
            <a:spLocks/>
          </p:cNvSpPr>
          <p:nvPr/>
        </p:nvSpPr>
        <p:spPr>
          <a:xfrm>
            <a:off x="286603" y="1569493"/>
            <a:ext cx="8806597" cy="219728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AU" sz="2400" b="0" i="0" u="none" strike="noStrike" kern="1200" cap="none" spc="0" normalizeH="0" baseline="0" noProof="0" dirty="0" smtClean="0">
                <a:ln>
                  <a:noFill/>
                </a:ln>
                <a:solidFill>
                  <a:schemeClr val="accent5">
                    <a:lumMod val="50000"/>
                  </a:schemeClr>
                </a:solidFill>
                <a:effectLst/>
                <a:uLnTx/>
                <a:uFillTx/>
                <a:latin typeface="Candara"/>
                <a:ea typeface="+mn-ea"/>
                <a:cs typeface="+mn-cs"/>
              </a:rPr>
              <a:t>Foodwebs describe the complex inter-linkages among all organisms in an ecosystem – comprise many food chains.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AU" sz="2400" b="0" i="1" u="none" strike="noStrike" kern="1200" cap="none" spc="0" normalizeH="0" baseline="0" noProof="0" dirty="0" smtClean="0">
                <a:ln>
                  <a:noFill/>
                </a:ln>
                <a:solidFill>
                  <a:schemeClr val="accent5">
                    <a:lumMod val="50000"/>
                  </a:schemeClr>
                </a:solidFill>
                <a:effectLst/>
                <a:uLnTx/>
                <a:uFillTx/>
                <a:latin typeface="Candara"/>
                <a:ea typeface="+mn-ea"/>
                <a:cs typeface="+mn-cs"/>
              </a:rPr>
              <a:t>Activity 3.4: Class to construct a local food web. Discuss.</a:t>
            </a:r>
            <a:endParaRPr kumimoji="0" lang="en-AU" sz="2400" b="0" i="1" u="none" strike="noStrike" kern="1200" cap="none" spc="0" normalizeH="0" baseline="0" noProof="0" dirty="0">
              <a:ln>
                <a:noFill/>
              </a:ln>
              <a:solidFill>
                <a:schemeClr val="accent5">
                  <a:lumMod val="50000"/>
                </a:schemeClr>
              </a:solidFill>
              <a:effectLst/>
              <a:uLnTx/>
              <a:uFillTx/>
              <a:latin typeface="Candara"/>
              <a:ea typeface="+mn-ea"/>
              <a:cs typeface="+mn-cs"/>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2992128"/>
            <a:ext cx="7472149" cy="386587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Trophic levels</a:t>
            </a:r>
            <a:endParaRPr lang="en-AU" dirty="0"/>
          </a:p>
        </p:txBody>
      </p:sp>
      <p:sp>
        <p:nvSpPr>
          <p:cNvPr id="3" name="Content Placeholder 2"/>
          <p:cNvSpPr>
            <a:spLocks noGrp="1"/>
          </p:cNvSpPr>
          <p:nvPr>
            <p:ph idx="1"/>
          </p:nvPr>
        </p:nvSpPr>
        <p:spPr>
          <a:xfrm>
            <a:off x="182880" y="1575582"/>
            <a:ext cx="8910320" cy="1208561"/>
          </a:xfrm>
        </p:spPr>
        <p:txBody>
          <a:bodyPr>
            <a:normAutofit/>
          </a:bodyPr>
          <a:lstStyle/>
          <a:p>
            <a:r>
              <a:rPr lang="en-AU" sz="2400" b="1" dirty="0" smtClean="0"/>
              <a:t>Trophic levels </a:t>
            </a:r>
            <a:r>
              <a:rPr lang="en-AU" sz="2400" dirty="0" smtClean="0"/>
              <a:t>in a foodweb reflect: how an organism provides energy to other organisms and how an organism relies on energy from other sources</a:t>
            </a:r>
            <a:r>
              <a:rPr lang="en-AU" sz="2400" dirty="0"/>
              <a:t>.</a:t>
            </a:r>
            <a:endParaRPr lang="en-AU" sz="2400" dirty="0" smtClean="0"/>
          </a:p>
        </p:txBody>
      </p:sp>
      <p:pic>
        <p:nvPicPr>
          <p:cNvPr id="4" name="Picture 3" descr="food web4.png"/>
          <p:cNvPicPr>
            <a:picLocks noChangeAspect="1"/>
          </p:cNvPicPr>
          <p:nvPr/>
        </p:nvPicPr>
        <p:blipFill>
          <a:blip r:embed="rId2" cstate="print"/>
          <a:srcRect b="6868"/>
          <a:stretch>
            <a:fillRect/>
          </a:stretch>
        </p:blipFill>
        <p:spPr>
          <a:xfrm>
            <a:off x="2292825" y="2784142"/>
            <a:ext cx="4455196" cy="4076617"/>
          </a:xfrm>
          <a:prstGeom prst="rect">
            <a:avLst/>
          </a:prstGeom>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Trophic levels</a:t>
            </a:r>
            <a:endParaRPr lang="en-AU" dirty="0"/>
          </a:p>
        </p:txBody>
      </p:sp>
      <p:sp>
        <p:nvSpPr>
          <p:cNvPr id="3" name="Content Placeholder 2"/>
          <p:cNvSpPr>
            <a:spLocks noGrp="1"/>
          </p:cNvSpPr>
          <p:nvPr>
            <p:ph idx="1"/>
          </p:nvPr>
        </p:nvSpPr>
        <p:spPr>
          <a:xfrm>
            <a:off x="682388" y="1750410"/>
            <a:ext cx="8079475" cy="4580052"/>
          </a:xfrm>
        </p:spPr>
        <p:txBody>
          <a:bodyPr>
            <a:normAutofit/>
          </a:bodyPr>
          <a:lstStyle/>
          <a:p>
            <a:r>
              <a:rPr lang="en-AU" sz="2400" u="sng" dirty="0" smtClean="0"/>
              <a:t>Trophic levels:</a:t>
            </a:r>
          </a:p>
          <a:p>
            <a:pPr lvl="0"/>
            <a:r>
              <a:rPr lang="de-DE" sz="2400" b="1" i="1" dirty="0" smtClean="0"/>
              <a:t>Primary producers</a:t>
            </a:r>
            <a:r>
              <a:rPr lang="de-DE" sz="2400" dirty="0" smtClean="0"/>
              <a:t>: Plants and algae that make their own food.</a:t>
            </a:r>
            <a:endParaRPr lang="en-AU" sz="2400" dirty="0" smtClean="0"/>
          </a:p>
          <a:p>
            <a:pPr lvl="0"/>
            <a:r>
              <a:rPr lang="de-DE" sz="2400" b="1" i="1" dirty="0" smtClean="0"/>
              <a:t>Primary consumers</a:t>
            </a:r>
            <a:r>
              <a:rPr lang="de-DE" sz="2400" dirty="0" smtClean="0"/>
              <a:t>: Herbivores that eat plants.</a:t>
            </a:r>
            <a:endParaRPr lang="en-AU" sz="2400" dirty="0" smtClean="0"/>
          </a:p>
          <a:p>
            <a:pPr lvl="0"/>
            <a:r>
              <a:rPr lang="de-DE" sz="2400" b="1" i="1" dirty="0" smtClean="0"/>
              <a:t>Secondary consumers</a:t>
            </a:r>
            <a:r>
              <a:rPr lang="de-DE" sz="2400" dirty="0" smtClean="0"/>
              <a:t>: Carnivores that eat herbivores.</a:t>
            </a:r>
            <a:endParaRPr lang="en-AU" sz="2400" dirty="0" smtClean="0"/>
          </a:p>
          <a:p>
            <a:pPr lvl="0"/>
            <a:r>
              <a:rPr lang="de-DE" sz="2400" b="1" i="1" dirty="0" smtClean="0"/>
              <a:t>Tertiary consumers</a:t>
            </a:r>
            <a:r>
              <a:rPr lang="de-DE" sz="2400" i="1" dirty="0" smtClean="0"/>
              <a:t>:</a:t>
            </a:r>
            <a:r>
              <a:rPr lang="de-DE" sz="2400" dirty="0" smtClean="0"/>
              <a:t> Carnivores that eat other carnivores.</a:t>
            </a:r>
            <a:endParaRPr lang="en-AU" sz="2400" dirty="0" smtClean="0"/>
          </a:p>
          <a:p>
            <a:pPr lvl="0"/>
            <a:r>
              <a:rPr lang="de-DE" sz="2400" b="1" i="1" dirty="0" smtClean="0"/>
              <a:t>Apex predators:</a:t>
            </a:r>
            <a:r>
              <a:rPr lang="de-DE" sz="2400" b="1" dirty="0" smtClean="0"/>
              <a:t> </a:t>
            </a:r>
            <a:r>
              <a:rPr lang="de-DE" sz="2400" dirty="0" smtClean="0"/>
              <a:t>have few predators and are at the top of the food chain.</a:t>
            </a:r>
            <a:endParaRPr lang="en-AU" sz="2400" dirty="0" smtClean="0"/>
          </a:p>
          <a:p>
            <a:endParaRPr lang="en-AU"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20903 EAFM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20120903 EAFM template.potx</Template>
  <TotalTime>379</TotalTime>
  <Words>463</Words>
  <Application>Microsoft Office PowerPoint</Application>
  <PresentationFormat>On-screen Show (4:3)</PresentationFormat>
  <Paragraphs>57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20120903 EAFM template</vt:lpstr>
      <vt:lpstr>UNIT 3:</vt:lpstr>
      <vt:lpstr>Ecosystem</vt:lpstr>
      <vt:lpstr>Slide 3</vt:lpstr>
      <vt:lpstr>Ecosystem</vt:lpstr>
      <vt:lpstr>Food chains</vt:lpstr>
      <vt:lpstr>Food chains</vt:lpstr>
      <vt:lpstr>Foodwebs</vt:lpstr>
      <vt:lpstr>Trophic levels</vt:lpstr>
      <vt:lpstr>Trophic levels</vt:lpstr>
      <vt:lpstr>Trophic levels</vt:lpstr>
      <vt:lpstr>Energy pyramid</vt:lpstr>
      <vt:lpstr>Connectivity</vt:lpstr>
      <vt:lpstr>Slide 13</vt:lpstr>
      <vt:lpstr>Unit review</vt:lpstr>
      <vt:lpstr>Ecosystems</vt:lpstr>
    </vt:vector>
  </TitlesOfParts>
  <Company>cartergraphicdesign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Carter</dc:creator>
  <cp:lastModifiedBy>Dave</cp:lastModifiedBy>
  <cp:revision>39</cp:revision>
  <dcterms:created xsi:type="dcterms:W3CDTF">2012-08-27T02:37:52Z</dcterms:created>
  <dcterms:modified xsi:type="dcterms:W3CDTF">2013-05-21T01:02:16Z</dcterms:modified>
</cp:coreProperties>
</file>